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9144000" cy="6858000"/>
  <p:embeddedFontLst>
    <p:embeddedFont>
      <p:font typeface="Economica"/>
      <p:regular r:id="rId34"/>
      <p:bold r:id="rId35"/>
      <p:italic r:id="rId36"/>
      <p:boldItalic r:id="rId37"/>
    </p:embeddedFont>
    <p:embeddedFont>
      <p:font typeface="Lobster"/>
      <p:regular r:id="rId38"/>
    </p:embeddedFont>
    <p:embeddedFont>
      <p:font typeface="Source Sans Pr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5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onomica-bold.fntdata"/><Relationship Id="rId12" Type="http://schemas.openxmlformats.org/officeDocument/2006/relationships/slide" Target="slides/slide7.xml"/><Relationship Id="rId34" Type="http://schemas.openxmlformats.org/officeDocument/2006/relationships/font" Target="fonts/Economica-regular.fntdata"/><Relationship Id="rId15" Type="http://schemas.openxmlformats.org/officeDocument/2006/relationships/slide" Target="slides/slide10.xml"/><Relationship Id="rId37" Type="http://schemas.openxmlformats.org/officeDocument/2006/relationships/font" Target="fonts/Economica-boldItalic.fntdata"/><Relationship Id="rId14" Type="http://schemas.openxmlformats.org/officeDocument/2006/relationships/slide" Target="slides/slide9.xml"/><Relationship Id="rId36" Type="http://schemas.openxmlformats.org/officeDocument/2006/relationships/font" Target="fonts/Economica-italic.fntdata"/><Relationship Id="rId17" Type="http://schemas.openxmlformats.org/officeDocument/2006/relationships/slide" Target="slides/slide12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1.xml"/><Relationship Id="rId38" Type="http://schemas.openxmlformats.org/officeDocument/2006/relationships/font" Target="fonts/Lobst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be6d775a_0_6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8be6d775a_0_64:notes"/>
          <p:cNvSpPr/>
          <p:nvPr>
            <p:ph idx="2" type="sldImg"/>
          </p:nvPr>
        </p:nvSpPr>
        <p:spPr>
          <a:xfrm>
            <a:off x="1524000" y="514350"/>
            <a:ext cx="6096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7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7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7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7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8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7B6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9C8E6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56B4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 rot="-5400000">
            <a:off x="7587424" y="4048911"/>
            <a:ext cx="23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-5400000">
            <a:off x="7551724" y="1646249"/>
            <a:ext cx="243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01752" y="5495278"/>
            <a:ext cx="77724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C7B67F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9C8E6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956B4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01752" y="6096000"/>
            <a:ext cx="7772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C7B67F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C8E6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56B4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 rot="-5400000">
            <a:off x="7587424" y="4048911"/>
            <a:ext cx="23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 rot="-5400000">
            <a:off x="7551724" y="1646249"/>
            <a:ext cx="243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549275" y="107950"/>
            <a:ext cx="80424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0" type="dt"/>
          </p:nvPr>
        </p:nvSpPr>
        <p:spPr>
          <a:xfrm>
            <a:off x="5629275" y="627538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265112" y="6275387"/>
            <a:ext cx="48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7897812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549275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2" type="body"/>
          </p:nvPr>
        </p:nvSpPr>
        <p:spPr>
          <a:xfrm>
            <a:off x="4751071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spcBef>
                <a:spcPts val="1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●"/>
              <a:defRPr sz="20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433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0" type="dt"/>
          </p:nvPr>
        </p:nvSpPr>
        <p:spPr>
          <a:xfrm>
            <a:off x="5629275" y="627538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11" type="ftr"/>
          </p:nvPr>
        </p:nvSpPr>
        <p:spPr>
          <a:xfrm>
            <a:off x="265112" y="6275387"/>
            <a:ext cx="48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7897812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01752" y="5495278"/>
            <a:ext cx="77724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7" name="Google Shape;127;p29"/>
          <p:cNvSpPr/>
          <p:nvPr>
            <p:ph idx="2" type="pic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C7B67F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9C8E6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956B4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01752" y="6096000"/>
            <a:ext cx="7772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C7B67F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9C8E6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956B4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9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 txBox="1"/>
          <p:nvPr>
            <p:ph idx="11" type="ftr"/>
          </p:nvPr>
        </p:nvSpPr>
        <p:spPr>
          <a:xfrm rot="-5400000">
            <a:off x="7587424" y="4048911"/>
            <a:ext cx="23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10" type="dt"/>
          </p:nvPr>
        </p:nvSpPr>
        <p:spPr>
          <a:xfrm rot="-5400000">
            <a:off x="7551724" y="1646249"/>
            <a:ext cx="243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onnection.naviance.com/family-connection/auth/login/?hsid=covinahs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hyperlink" Target="https://vimeo.com/102639828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idx="4294967295" type="ctrTitle"/>
          </p:nvPr>
        </p:nvSpPr>
        <p:spPr>
          <a:xfrm>
            <a:off x="685800" y="4083000"/>
            <a:ext cx="7772400" cy="19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lang="en-US" sz="60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Covina High School</a:t>
            </a:r>
            <a:endParaRPr sz="60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lang="en-US" sz="4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Common</a:t>
            </a:r>
            <a:r>
              <a:rPr i="0" lang="en-US" sz="40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Application/N</a:t>
            </a:r>
            <a:r>
              <a:rPr lang="en-US" sz="4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aviance </a:t>
            </a:r>
            <a:endParaRPr sz="4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i="0" lang="en-US" sz="40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Information Workshop</a:t>
            </a:r>
            <a:endParaRPr sz="4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Copy of Covina-High_Primary.png"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488" y="232275"/>
            <a:ext cx="4193024" cy="419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My Colleges</a:t>
            </a:r>
            <a:endParaRPr/>
          </a:p>
        </p:txBody>
      </p:sp>
      <p:pic>
        <p:nvPicPr>
          <p:cNvPr descr="Screen Shot 2016-10-17 at 8.38.23 PM.png" id="206" name="Google Shape;20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12" y="1417637"/>
            <a:ext cx="7366577" cy="37454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 txBox="1"/>
          <p:nvPr/>
        </p:nvSpPr>
        <p:spPr>
          <a:xfrm>
            <a:off x="457200" y="5368925"/>
            <a:ext cx="6908700" cy="13488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In order for your application to be complete, you must complete the FERPA Release Authorization prior to linking your account to Naviance.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My Colleges</a:t>
            </a:r>
            <a:endParaRPr/>
          </a:p>
        </p:txBody>
      </p:sp>
      <p:pic>
        <p:nvPicPr>
          <p:cNvPr descr="Screen Shot 2016-10-17 at 8.38.51 PM.png" id="213" name="Google Shape;2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5878130" cy="3852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39.14 PM.png" id="214" name="Google Shape;21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0700" y="3849687"/>
            <a:ext cx="6007867" cy="283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Common App Tab</a:t>
            </a:r>
            <a:endParaRPr/>
          </a:p>
        </p:txBody>
      </p:sp>
      <p:pic>
        <p:nvPicPr>
          <p:cNvPr descr="Screen Shot 2016-10-17 at 8.40.07 PM.png" id="220" name="Google Shape;2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337" y="1417637"/>
            <a:ext cx="6041574" cy="418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1"/>
          <p:cNvSpPr txBox="1"/>
          <p:nvPr/>
        </p:nvSpPr>
        <p:spPr>
          <a:xfrm>
            <a:off x="642925" y="2466975"/>
            <a:ext cx="1879500" cy="13287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6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Complete all personal information</a:t>
            </a:r>
            <a:endParaRPr sz="26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Fee Waiver</a:t>
            </a:r>
            <a:endParaRPr/>
          </a:p>
        </p:txBody>
      </p:sp>
      <p:pic>
        <p:nvPicPr>
          <p:cNvPr descr="Screen Shot 2016-10-17 at 8.42.11 PM.png" id="227" name="Google Shape;2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1549400"/>
            <a:ext cx="4383614" cy="305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42.40 PM.png" id="228" name="Google Shape;22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800" y="274637"/>
            <a:ext cx="4158709" cy="6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212725" y="4824412"/>
            <a:ext cx="4122737" cy="1938337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Check yes if you think you might qualify because you receive free or reduced lunch.  Your counselor will verify as part of the school report.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  <a:endParaRPr/>
          </a:p>
        </p:txBody>
      </p:sp>
      <p:pic>
        <p:nvPicPr>
          <p:cNvPr descr="Screen Shot 2016-10-17 at 8.48.27 PM.png" id="235" name="Google Shape;2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66825"/>
            <a:ext cx="5769335" cy="4465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48.56 PM.png" id="236" name="Google Shape;23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5025" y="4071937"/>
            <a:ext cx="5458166" cy="2519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6297900" y="1448720"/>
            <a:ext cx="2614500" cy="13332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School Code: 05070</a:t>
            </a:r>
            <a:r>
              <a:rPr lang="en-US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0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Date of Entry: 8/201</a:t>
            </a:r>
            <a:r>
              <a:rPr lang="en-US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4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Graduation Date: 6/201</a:t>
            </a:r>
            <a:r>
              <a:rPr lang="en-US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  <a:endParaRPr/>
          </a:p>
        </p:txBody>
      </p:sp>
      <p:pic>
        <p:nvPicPr>
          <p:cNvPr descr="Screen Shot 2016-10-17 at 8.49.45 PM.png" id="243" name="Google Shape;24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28725"/>
            <a:ext cx="3905996" cy="53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4935525" y="1420900"/>
            <a:ext cx="2591100" cy="49731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Counselor Info: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i="0" sz="2000" u="non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M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rs. Erin Lippert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Counselor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elippert</a:t>
            </a: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@c-vusd.org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626-974-6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107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i="0" sz="2000" u="non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Mrs. 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Wendy Travis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Counselor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wtravis</a:t>
            </a: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@c-vusd.org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626-974-6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107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i="0" sz="2000" u="non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M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r. Josh Washington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Counselor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jwashington</a:t>
            </a: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@c-vusd.org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626-974-6</a:t>
            </a:r>
            <a:r>
              <a:rPr lang="en-US" sz="2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107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  <a:endParaRPr/>
          </a:p>
        </p:txBody>
      </p:sp>
      <p:pic>
        <p:nvPicPr>
          <p:cNvPr descr="Screen Shot 2016-10-17 at 8.50.41 PM.png" id="250" name="Google Shape;25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5414793" cy="3268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53.52 PM.png" id="251" name="Google Shape;25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875" y="688975"/>
            <a:ext cx="4454009" cy="56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1145425" y="3856725"/>
            <a:ext cx="3426600" cy="28107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Grades: 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Class Rank: Exact 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Rank Weighting: Unweighted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Class Size: 3</a:t>
            </a: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25</a:t>
            </a:r>
            <a:endParaRPr sz="22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Cumulative GPA: Use Academic GPA 9-12 from transcript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GPA Scale: 4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GPA weighting: unweighted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  <a:endParaRPr/>
          </a:p>
        </p:txBody>
      </p:sp>
      <p:pic>
        <p:nvPicPr>
          <p:cNvPr descr="Screen Shot 2016-10-17 at 8.55.03 PM.png" id="258" name="Google Shape;2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187" y="652462"/>
            <a:ext cx="3772924" cy="574225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 txBox="1"/>
          <p:nvPr/>
        </p:nvSpPr>
        <p:spPr>
          <a:xfrm>
            <a:off x="457200" y="1608124"/>
            <a:ext cx="3298800" cy="47865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Enter current 12th grade courses.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Each semester counts as one course unless the title is the same both semesters. Ex: Gov and Econ, Psychology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Don't put "Credit Recovery," put the name of the course you are taking.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Education/Tests</a:t>
            </a:r>
            <a:endParaRPr/>
          </a:p>
        </p:txBody>
      </p:sp>
      <p:pic>
        <p:nvPicPr>
          <p:cNvPr descr="Screen Shot 2016-10-17 at 8.58.40 PM.png" id="265" name="Google Shape;2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2487" y="1549400"/>
            <a:ext cx="3273152" cy="5157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55.56 PM.png" id="266" name="Google Shape;26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49400"/>
            <a:ext cx="3378917" cy="3654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59.03 PM.png" id="267" name="Google Shape;26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237" y="1549400"/>
            <a:ext cx="2910402" cy="2804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7"/>
          <p:cNvSpPr txBox="1"/>
          <p:nvPr/>
        </p:nvSpPr>
        <p:spPr>
          <a:xfrm>
            <a:off x="196000" y="4979025"/>
            <a:ext cx="2805000" cy="14874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Select all tests you have taken and want to report.  Be sure to include future tests.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Activities</a:t>
            </a:r>
            <a:endParaRPr/>
          </a:p>
        </p:txBody>
      </p:sp>
      <p:pic>
        <p:nvPicPr>
          <p:cNvPr descr="Screen Shot 2016-10-17 at 8.59.25 PM.png" id="274" name="Google Shape;27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9400"/>
            <a:ext cx="4954289" cy="2797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59.56 PM.png" id="275" name="Google Shape;27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7075" y="2122487"/>
            <a:ext cx="4396296" cy="454860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8"/>
          <p:cNvSpPr txBox="1"/>
          <p:nvPr/>
        </p:nvSpPr>
        <p:spPr>
          <a:xfrm>
            <a:off x="307975" y="4662474"/>
            <a:ext cx="3936900" cy="12822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Be sure to include all relevant activities that you have participated in while in high school.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i="0" lang="en-US" sz="44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you need before you apply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Transcripts –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233362" lvl="1" marL="639762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You will need to refer to them as you fill out the application to ensure the information you enter is accurate.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233362" lvl="1" marL="639762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You will need the counselor or registrar to officially submit transcripts through naviance.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Personal Essay</a:t>
            </a:r>
            <a:endParaRPr/>
          </a:p>
        </p:txBody>
      </p:sp>
      <p:pic>
        <p:nvPicPr>
          <p:cNvPr descr="Screen Shot 2016-10-17 at 9.00.28 PM.png" id="282" name="Google Shape;28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6020038" cy="280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9.00.40 PM.png" id="283" name="Google Shape;28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3062" y="4075112"/>
            <a:ext cx="5340136" cy="258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Personal Essay</a:t>
            </a:r>
            <a:endParaRPr/>
          </a:p>
        </p:txBody>
      </p:sp>
      <p:pic>
        <p:nvPicPr>
          <p:cNvPr descr="Screen Shot 2016-10-17 at 9.00.50 PM.png" id="289" name="Google Shape;28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4117652" cy="498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0"/>
          <p:cNvSpPr txBox="1"/>
          <p:nvPr/>
        </p:nvSpPr>
        <p:spPr>
          <a:xfrm>
            <a:off x="4808525" y="1460500"/>
            <a:ext cx="3268800" cy="41652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Choose a personal essay prompt.  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i="0" sz="2800" u="non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Essay must be 250-650 words.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i="0" sz="2800" u="non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Individual colleges may ask for additional writing responses for admission. 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Review and Finalize</a:t>
            </a:r>
            <a:endParaRPr/>
          </a:p>
        </p:txBody>
      </p:sp>
      <p:pic>
        <p:nvPicPr>
          <p:cNvPr descr="Screen Shot 2016-10-17 at 9.01.40 PM.png" id="296" name="Google Shape;2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1417637"/>
            <a:ext cx="5726777" cy="3156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9.02.18 PM.png" id="297" name="Google Shape;29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4025" y="3559175"/>
            <a:ext cx="7410082" cy="329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1"/>
          <p:cNvSpPr txBox="1"/>
          <p:nvPr/>
        </p:nvSpPr>
        <p:spPr>
          <a:xfrm>
            <a:off x="6133050" y="1116425"/>
            <a:ext cx="2769300" cy="16818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If a writing supplement is required, make sure you do that before submitting your application.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endParaRPr/>
          </a:p>
        </p:txBody>
      </p:sp>
      <p:sp>
        <p:nvSpPr>
          <p:cNvPr id="304" name="Google Shape;304;p52"/>
          <p:cNvSpPr txBox="1"/>
          <p:nvPr>
            <p:ph idx="1" type="body"/>
          </p:nvPr>
        </p:nvSpPr>
        <p:spPr>
          <a:xfrm>
            <a:off x="457200" y="1287462"/>
            <a:ext cx="7620000" cy="179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•"/>
            </a:pPr>
            <a:r>
              <a:rPr b="1" i="1" lang="en-US" sz="2800" u="sng">
                <a:solidFill>
                  <a:srgbClr val="980000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Click here to log into Naviance</a:t>
            </a:r>
            <a:endParaRPr b="1" i="1">
              <a:solidFill>
                <a:srgbClr val="98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You will use Naviance to link your Common App account, list the colleges you are applying to, and to request letters of recommendation.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 Shot 2016-10-16 at 9.39.19 PM.png" id="305" name="Google Shape;30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950" y="3084512"/>
            <a:ext cx="4365908" cy="369147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2"/>
          <p:cNvSpPr txBox="1"/>
          <p:nvPr/>
        </p:nvSpPr>
        <p:spPr>
          <a:xfrm>
            <a:off x="5443525" y="3429000"/>
            <a:ext cx="3487800" cy="9933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Username: Student ID #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Password: naviance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07" name="Google Shape;307;p52"/>
          <p:cNvSpPr txBox="1"/>
          <p:nvPr/>
        </p:nvSpPr>
        <p:spPr>
          <a:xfrm>
            <a:off x="938125" y="5732700"/>
            <a:ext cx="808800" cy="94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vina-High_Primary.png" id="308" name="Google Shape;30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250" y="5574825"/>
            <a:ext cx="1043276" cy="1043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2"/>
          <p:cNvSpPr txBox="1"/>
          <p:nvPr/>
        </p:nvSpPr>
        <p:spPr>
          <a:xfrm>
            <a:off x="3946575" y="5574825"/>
            <a:ext cx="1250700" cy="71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457200" y="120136"/>
            <a:ext cx="7620000" cy="13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endParaRPr b="0" i="0" sz="4000" u="none" cap="none" strike="noStrik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Link your account</a:t>
            </a:r>
            <a:endParaRPr sz="4000"/>
          </a:p>
        </p:txBody>
      </p:sp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457200" y="1374550"/>
            <a:ext cx="57861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Students applying for college through Common App must link their Common App account to their Naviance account.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Economica"/>
              <a:buChar char="•"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Go to the colleges tab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Economica"/>
              <a:buChar char="•"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Click "</a:t>
            </a: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</a:t>
            </a: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olleges I am applying to"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Economica"/>
              <a:buChar char="•"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Complete the account matching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 Shot 2016-10-17 at 9.50.38 PM.png" id="316" name="Google Shape;31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487" y="3351962"/>
            <a:ext cx="6306820" cy="33475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/>
          <p:nvPr/>
        </p:nvSpPr>
        <p:spPr>
          <a:xfrm>
            <a:off x="6078525" y="4057438"/>
            <a:ext cx="2901900" cy="12069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Follow these steps and then enter your email address here.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318" name="Google Shape;318;p53"/>
          <p:cNvCxnSpPr/>
          <p:nvPr/>
        </p:nvCxnSpPr>
        <p:spPr>
          <a:xfrm rot="10800000">
            <a:off x="5006937" y="4057349"/>
            <a:ext cx="1071600" cy="166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19" name="Google Shape;319;p53"/>
          <p:cNvCxnSpPr/>
          <p:nvPr/>
        </p:nvCxnSpPr>
        <p:spPr>
          <a:xfrm flipH="1">
            <a:off x="3556137" y="4637812"/>
            <a:ext cx="2522400" cy="3651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20" name="Google Shape;320;p53"/>
          <p:cNvSpPr/>
          <p:nvPr/>
        </p:nvSpPr>
        <p:spPr>
          <a:xfrm rot="1142328">
            <a:off x="6143339" y="158416"/>
            <a:ext cx="2919765" cy="2091792"/>
          </a:xfrm>
          <a:prstGeom prst="irregularSeal1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 u="sng">
                <a:solidFill>
                  <a:srgbClr val="EFEFEF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Click here to watch a video on how to link your accounts!</a:t>
            </a:r>
            <a:endParaRPr i="1" sz="1600">
              <a:solidFill>
                <a:srgbClr val="EFEFE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/>
          <p:nvPr>
            <p:ph type="title"/>
          </p:nvPr>
        </p:nvSpPr>
        <p:spPr>
          <a:xfrm>
            <a:off x="293687" y="187637"/>
            <a:ext cx="823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endParaRPr sz="4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Add colleges to your account</a:t>
            </a:r>
            <a:endParaRPr/>
          </a:p>
        </p:txBody>
      </p:sp>
      <p:pic>
        <p:nvPicPr>
          <p:cNvPr descr="Screen Shot 2016-10-17 at 9.58.38 PM.png" id="326" name="Google Shape;32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" y="1417637"/>
            <a:ext cx="7453858" cy="204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9.59.07 PM.png" id="327" name="Google Shape;32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975" y="3336925"/>
            <a:ext cx="5916193" cy="334385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 txBox="1"/>
          <p:nvPr/>
        </p:nvSpPr>
        <p:spPr>
          <a:xfrm>
            <a:off x="4273550" y="2119300"/>
            <a:ext cx="2715000" cy="5250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Add colleges to this list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329" name="Google Shape;329;p54"/>
          <p:cNvCxnSpPr/>
          <p:nvPr/>
        </p:nvCxnSpPr>
        <p:spPr>
          <a:xfrm flipH="1">
            <a:off x="1450975" y="2339975"/>
            <a:ext cx="2822575" cy="149225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30" name="Google Shape;330;p54"/>
          <p:cNvSpPr txBox="1"/>
          <p:nvPr/>
        </p:nvSpPr>
        <p:spPr>
          <a:xfrm>
            <a:off x="72500" y="4232800"/>
            <a:ext cx="2516100" cy="23061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Enter: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~</a:t>
            </a: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Type of decision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~</a:t>
            </a: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Click transcript request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~</a:t>
            </a: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Lookup college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~</a:t>
            </a:r>
            <a:r>
              <a:rPr i="0" lang="en-US" sz="22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Indicate if you have submitted your application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31" name="Google Shape;331;p54"/>
          <p:cNvSpPr txBox="1"/>
          <p:nvPr/>
        </p:nvSpPr>
        <p:spPr>
          <a:xfrm>
            <a:off x="4273550" y="5616575"/>
            <a:ext cx="3845700" cy="9948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514A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i="0" lang="en-US" sz="20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Colleges added in Common App will automatically appear here and you do not need to add them again.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/>
          <p:nvPr>
            <p:ph type="title"/>
          </p:nvPr>
        </p:nvSpPr>
        <p:spPr>
          <a:xfrm>
            <a:off x="457200" y="274625"/>
            <a:ext cx="8285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r>
              <a:rPr lang="en-US" sz="4000">
                <a:solidFill>
                  <a:srgbClr val="FFFFFF"/>
                </a:solidFill>
              </a:rPr>
              <a:t> </a:t>
            </a:r>
            <a:b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Requesting a Letter of Recommendation</a:t>
            </a:r>
            <a:endParaRPr/>
          </a:p>
        </p:txBody>
      </p:sp>
      <p:pic>
        <p:nvPicPr>
          <p:cNvPr descr="Screen Shot 2016-10-17 at 9.52.03 PM.png" id="337" name="Google Shape;33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39650"/>
            <a:ext cx="6864575" cy="22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5"/>
          <p:cNvSpPr txBox="1"/>
          <p:nvPr/>
        </p:nvSpPr>
        <p:spPr>
          <a:xfrm>
            <a:off x="496950" y="3342700"/>
            <a:ext cx="6785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Step Two: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conomica"/>
              <a:buChar char="●"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Go to the” colleges” tab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conomica"/>
              <a:buChar char="●"/>
            </a:pPr>
            <a:r>
              <a:rPr i="0" lang="en-US" sz="24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Click on “letters of recommendation”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39" name="Google Shape;339;p55"/>
          <p:cNvSpPr txBox="1"/>
          <p:nvPr/>
        </p:nvSpPr>
        <p:spPr>
          <a:xfrm>
            <a:off x="496938" y="1607811"/>
            <a:ext cx="6707100" cy="15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Step One: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Economica"/>
              <a:buChar char="●"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Complete the “Senior Brag Sheet” available in the Counseling Office</a:t>
            </a:r>
            <a:endParaRPr sz="22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Economica"/>
              <a:buChar char="●"/>
            </a:pPr>
            <a:r>
              <a:rPr lang="en-US" sz="22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Return completed “Senior Brag Sheet” to Mrs. Pieper (counseling secretary) 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/>
          <p:nvPr>
            <p:ph type="title"/>
          </p:nvPr>
        </p:nvSpPr>
        <p:spPr>
          <a:xfrm>
            <a:off x="457200" y="274625"/>
            <a:ext cx="8227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</a:t>
            </a:r>
            <a:b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Requesting a Letter of Recommendation</a:t>
            </a:r>
            <a:endParaRPr/>
          </a:p>
        </p:txBody>
      </p:sp>
      <p:pic>
        <p:nvPicPr>
          <p:cNvPr descr="Screen Shot 2016-10-17 at 9.53.46 PM.png" id="345" name="Google Shape;34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87" y="1471612"/>
            <a:ext cx="8057814" cy="172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9.54.30 PM.png" id="346" name="Google Shape;3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000" y="2667000"/>
            <a:ext cx="6294546" cy="404884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6"/>
          <p:cNvSpPr txBox="1"/>
          <p:nvPr/>
        </p:nvSpPr>
        <p:spPr>
          <a:xfrm>
            <a:off x="72500" y="3375075"/>
            <a:ext cx="2322600" cy="3224100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conomica"/>
              <a:buChar char="•"/>
            </a:pPr>
            <a:r>
              <a:rPr i="0" lang="en-US" sz="21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Click on “add request”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conomica"/>
              <a:buChar char="•"/>
            </a:pPr>
            <a:r>
              <a:rPr i="0" lang="en-US" sz="21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Select the teacher you would like to write the recommendation.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conomica"/>
              <a:buChar char="•"/>
            </a:pPr>
            <a:r>
              <a:rPr i="0" lang="en-US" sz="21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Choose the school or choose “all”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conomica"/>
              <a:buChar char="•"/>
            </a:pPr>
            <a:r>
              <a:rPr i="0" lang="en-US" sz="21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Include a personal note.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conomica"/>
              <a:buChar char="•"/>
            </a:pPr>
            <a:r>
              <a:rPr i="0" lang="en-US" sz="21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Click “submit request”</a:t>
            </a:r>
            <a:endParaRPr sz="21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type="title"/>
          </p:nvPr>
        </p:nvSpPr>
        <p:spPr>
          <a:xfrm>
            <a:off x="457200" y="274625"/>
            <a:ext cx="819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Naviance </a:t>
            </a:r>
            <a:b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3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Requesting a Letter of Recommendation</a:t>
            </a:r>
            <a:endParaRPr/>
          </a:p>
        </p:txBody>
      </p:sp>
      <p:sp>
        <p:nvSpPr>
          <p:cNvPr id="353" name="Google Shape;353;p57"/>
          <p:cNvSpPr txBox="1"/>
          <p:nvPr>
            <p:ph idx="1" type="body"/>
          </p:nvPr>
        </p:nvSpPr>
        <p:spPr>
          <a:xfrm>
            <a:off x="457200" y="1476375"/>
            <a:ext cx="8050500" cy="5262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Tips to remember:</a:t>
            </a:r>
            <a:endParaRPr b="1" sz="30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1) Plan ahead: Ask for letters well ahead of the deadline! Rule of thumb is ask for the letter TWO weeks before it is due. </a:t>
            </a: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2) Ask nicely: Explain what you are applying for (and why), and ask whether s/he might be willing to write you a letter of support.</a:t>
            </a: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3) Provide the deadline for the letter and follow up with the person writing the letter a few days before the deadline </a:t>
            </a: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endParaRPr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4) Make it easy: Always make the process of writing a letter of recommendation as easy as possible. </a:t>
            </a:r>
            <a:endParaRPr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b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5) Say ‘Thank you’ – It is classy and professional to say thanks to whoever writes letters of recommendation for you.  </a:t>
            </a:r>
            <a:endParaRPr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i="0" lang="en-US" sz="44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you need before you apply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Test scores –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You’ll have to include your scores from the ACT Plus Writing and/or the SA</a:t>
            </a:r>
            <a:r>
              <a:rPr lang="en-US" sz="36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</a:t>
            </a: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Most colleges will only accept the October, November &amp; December SAT &amp; ACT dates from your senior year.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  <a:p>
            <a:pPr indent="-284162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80000"/>
              </a:buClr>
              <a:buSzPts val="3600"/>
              <a:buFont typeface="Economica"/>
              <a:buChar char="•"/>
            </a:pPr>
            <a:r>
              <a:rPr i="0" lang="en-US" sz="36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Remember to report all SAT Subject Tests or Advanced Placement exams you have taken. 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i="0" lang="en-US" sz="4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you need while applying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Social Security number, if you have one-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2587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This is used to match your application to your test score report, final transcript, and your Free Application for Federal Student Aid.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California Statewide Student ID – 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2587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Each K-12 student in California public schools is assigned an ID number. It is printed on the bottom left of the transcript.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Credit Card – 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indent="-2587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Economica"/>
              <a:buChar char="•"/>
            </a:pPr>
            <a:r>
              <a:rPr i="0" lang="en-US" sz="28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You will need this to pay the application fee prior to submitting the application.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417342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i="0" lang="en-US" sz="40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The Common Application</a:t>
            </a:r>
            <a:b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0" lang="en-US" sz="4000" u="none" cap="none" strike="noStrike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www.commonapp.org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 Shot 2016-10-17 at 8.25.17 PM.png" id="161" name="Google Shape;1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887" y="1555750"/>
            <a:ext cx="6446210" cy="3908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8.25.46 PM.png" id="162" name="Google Shape;1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5762" y="3863975"/>
            <a:ext cx="3420128" cy="26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4"/>
          <p:cNvSpPr txBox="1"/>
          <p:nvPr/>
        </p:nvSpPr>
        <p:spPr>
          <a:xfrm>
            <a:off x="750887" y="3613150"/>
            <a:ext cx="1627187" cy="923925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 colleges that accept the Common App</a:t>
            </a:r>
            <a:endParaRPr/>
          </a:p>
        </p:txBody>
      </p:sp>
      <p:sp>
        <p:nvSpPr>
          <p:cNvPr id="164" name="Google Shape;164;p34"/>
          <p:cNvSpPr txBox="1"/>
          <p:nvPr/>
        </p:nvSpPr>
        <p:spPr>
          <a:xfrm>
            <a:off x="6689725" y="2260600"/>
            <a:ext cx="1573212" cy="461962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 Here</a:t>
            </a:r>
            <a:endParaRPr/>
          </a:p>
        </p:txBody>
      </p:sp>
      <p:sp>
        <p:nvSpPr>
          <p:cNvPr id="165" name="Google Shape;165;p34"/>
          <p:cNvSpPr txBox="1"/>
          <p:nvPr/>
        </p:nvSpPr>
        <p:spPr>
          <a:xfrm>
            <a:off x="3268662" y="5838825"/>
            <a:ext cx="2457450" cy="460375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Create an account</a:t>
            </a:r>
            <a:endParaRPr/>
          </a:p>
        </p:txBody>
      </p:sp>
      <p:cxnSp>
        <p:nvCxnSpPr>
          <p:cNvPr id="166" name="Google Shape;166;p34"/>
          <p:cNvCxnSpPr/>
          <p:nvPr/>
        </p:nvCxnSpPr>
        <p:spPr>
          <a:xfrm rot="10800000">
            <a:off x="7261225" y="1905000"/>
            <a:ext cx="679450" cy="277812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7" name="Google Shape;167;p34"/>
          <p:cNvCxnSpPr/>
          <p:nvPr/>
        </p:nvCxnSpPr>
        <p:spPr>
          <a:xfrm flipH="1" rot="10800000">
            <a:off x="4970462" y="4935537"/>
            <a:ext cx="1719262" cy="903287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" name="Google Shape;168;p34"/>
          <p:cNvCxnSpPr/>
          <p:nvPr/>
        </p:nvCxnSpPr>
        <p:spPr>
          <a:xfrm flipH="1" rot="10800000">
            <a:off x="2184400" y="2049462"/>
            <a:ext cx="1719262" cy="1563687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" name="Google Shape;169;p34"/>
          <p:cNvCxnSpPr/>
          <p:nvPr/>
        </p:nvCxnSpPr>
        <p:spPr>
          <a:xfrm>
            <a:off x="2184400" y="4391025"/>
            <a:ext cx="1084262" cy="544512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College Search</a:t>
            </a:r>
            <a:endParaRPr/>
          </a:p>
        </p:txBody>
      </p:sp>
      <p:pic>
        <p:nvPicPr>
          <p:cNvPr descr="Screen Shot 2016-10-17 at 8.30.40 PM.png" id="175" name="Google Shape;1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7551420" cy="42699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5"/>
          <p:cNvCxnSpPr/>
          <p:nvPr/>
        </p:nvCxnSpPr>
        <p:spPr>
          <a:xfrm flipH="1" rot="10800000">
            <a:off x="1414462" y="3792537"/>
            <a:ext cx="1719262" cy="903287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7" name="Google Shape;177;p35"/>
          <p:cNvSpPr txBox="1"/>
          <p:nvPr/>
        </p:nvSpPr>
        <p:spPr>
          <a:xfrm>
            <a:off x="457200" y="4716462"/>
            <a:ext cx="1719262" cy="369887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Select College(s)</a:t>
            </a:r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5427662" y="2122487"/>
            <a:ext cx="2649537" cy="369887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 center on every page</a:t>
            </a:r>
            <a:endParaRPr/>
          </a:p>
        </p:txBody>
      </p:sp>
      <p:cxnSp>
        <p:nvCxnSpPr>
          <p:cNvPr id="179" name="Google Shape;179;p35"/>
          <p:cNvCxnSpPr/>
          <p:nvPr/>
        </p:nvCxnSpPr>
        <p:spPr>
          <a:xfrm>
            <a:off x="5878512" y="2492375"/>
            <a:ext cx="581025" cy="1063625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Dashboard</a:t>
            </a:r>
            <a:endParaRPr/>
          </a:p>
        </p:txBody>
      </p:sp>
      <p:pic>
        <p:nvPicPr>
          <p:cNvPr descr="Screen Shot 2016-10-17 at 8.32.12 PM.png" id="185" name="Google Shape;18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63700"/>
            <a:ext cx="7685171" cy="296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/>
          <p:nvPr/>
        </p:nvSpPr>
        <p:spPr>
          <a:xfrm>
            <a:off x="762000" y="5046662"/>
            <a:ext cx="5878512" cy="954087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Dashboard will list all college(s) you are planning to apply to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253700" y="375892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My Colleges</a:t>
            </a:r>
            <a:endParaRPr/>
          </a:p>
        </p:txBody>
      </p:sp>
      <p:pic>
        <p:nvPicPr>
          <p:cNvPr descr="Screen Shot 2016-10-17 at 8.33.22 PM.png" id="192" name="Google Shape;1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7925" y="1200150"/>
            <a:ext cx="6470739" cy="539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/>
          <p:nvPr/>
        </p:nvSpPr>
        <p:spPr>
          <a:xfrm>
            <a:off x="0" y="4514850"/>
            <a:ext cx="1816100" cy="646112"/>
          </a:xfrm>
          <a:prstGeom prst="rect">
            <a:avLst/>
          </a:prstGeom>
          <a:solidFill>
            <a:srgbClr val="980000"/>
          </a:solidFill>
          <a:ln cap="flat" cmpd="sng" w="254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Specific college requirements</a:t>
            </a:r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flipH="1" rot="10800000">
            <a:off x="457200" y="2068512"/>
            <a:ext cx="1012825" cy="2446337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mbria"/>
              <a:buNone/>
            </a:pPr>
            <a:r>
              <a:rPr b="0" i="0" lang="en-US" sz="46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My Colleges</a:t>
            </a:r>
            <a:endParaRPr/>
          </a:p>
        </p:txBody>
      </p:sp>
      <p:pic>
        <p:nvPicPr>
          <p:cNvPr descr="Screen Shot 2016-10-17 at 8.35.13 PM.png" id="200" name="Google Shape;20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17637"/>
            <a:ext cx="7682965" cy="4880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